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4" r:id="rId2"/>
    <p:sldId id="2527" r:id="rId3"/>
    <p:sldId id="298" r:id="rId4"/>
    <p:sldId id="358" r:id="rId5"/>
    <p:sldId id="2528" r:id="rId6"/>
    <p:sldId id="375" r:id="rId7"/>
    <p:sldId id="349" r:id="rId8"/>
    <p:sldId id="350" r:id="rId9"/>
    <p:sldId id="2529" r:id="rId10"/>
    <p:sldId id="28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al, dr. W.A.J. de (Wilfried)" initials="WdWd(" lastIdx="4" clrIdx="0">
    <p:extLst>
      <p:ext uri="{19B8F6BF-5375-455C-9EA6-DF929625EA0E}">
        <p15:presenceInfo xmlns:p15="http://schemas.microsoft.com/office/powerpoint/2012/main" userId="S::w.a.j.dewaal@minezk.nl::c22dec5d-f22c-4c10-aed2-e686c1a487e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F03DDE-322C-44E6-B4C7-D89E032C4706}" v="4" dt="2025-02-28T10:19:15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6727" autoAdjust="0"/>
  </p:normalViewPr>
  <p:slideViewPr>
    <p:cSldViewPr snapToGrid="0">
      <p:cViewPr varScale="1">
        <p:scale>
          <a:sx n="117" d="100"/>
          <a:sy n="117" d="100"/>
        </p:scale>
        <p:origin x="682" y="9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404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el Klenovsky" userId="b11555e9-a2a8-4800-b85b-b568b1ce1e2e" providerId="ADAL" clId="{A6F03DDE-322C-44E6-B4C7-D89E032C4706}"/>
    <pc:docChg chg="custSel addSld delSld modSld">
      <pc:chgData name="Pavel Klenovsky" userId="b11555e9-a2a8-4800-b85b-b568b1ce1e2e" providerId="ADAL" clId="{A6F03DDE-322C-44E6-B4C7-D89E032C4706}" dt="2025-03-03T07:42:35.452" v="876" actId="20577"/>
      <pc:docMkLst>
        <pc:docMk/>
      </pc:docMkLst>
      <pc:sldChg chg="modSp mod">
        <pc:chgData name="Pavel Klenovsky" userId="b11555e9-a2a8-4800-b85b-b568b1ce1e2e" providerId="ADAL" clId="{A6F03DDE-322C-44E6-B4C7-D89E032C4706}" dt="2025-03-03T07:34:07.190" v="752" actId="1076"/>
        <pc:sldMkLst>
          <pc:docMk/>
          <pc:sldMk cId="1209081658" sldId="298"/>
        </pc:sldMkLst>
        <pc:spChg chg="mod">
          <ac:chgData name="Pavel Klenovsky" userId="b11555e9-a2a8-4800-b85b-b568b1ce1e2e" providerId="ADAL" clId="{A6F03DDE-322C-44E6-B4C7-D89E032C4706}" dt="2025-03-03T07:34:07.190" v="752" actId="1076"/>
          <ac:spMkLst>
            <pc:docMk/>
            <pc:sldMk cId="1209081658" sldId="298"/>
            <ac:spMk id="6" creationId="{21815245-5AE6-4942-AA97-2D07E135EDF9}"/>
          </ac:spMkLst>
        </pc:spChg>
      </pc:sldChg>
      <pc:sldChg chg="del">
        <pc:chgData name="Pavel Klenovsky" userId="b11555e9-a2a8-4800-b85b-b568b1ce1e2e" providerId="ADAL" clId="{A6F03DDE-322C-44E6-B4C7-D89E032C4706}" dt="2025-02-28T09:00:02.217" v="64" actId="47"/>
        <pc:sldMkLst>
          <pc:docMk/>
          <pc:sldMk cId="3332857319" sldId="323"/>
        </pc:sldMkLst>
      </pc:sldChg>
      <pc:sldChg chg="del">
        <pc:chgData name="Pavel Klenovsky" userId="b11555e9-a2a8-4800-b85b-b568b1ce1e2e" providerId="ADAL" clId="{A6F03DDE-322C-44E6-B4C7-D89E032C4706}" dt="2025-02-28T09:12:31.280" v="419" actId="47"/>
        <pc:sldMkLst>
          <pc:docMk/>
          <pc:sldMk cId="159775540" sldId="338"/>
        </pc:sldMkLst>
      </pc:sldChg>
      <pc:sldChg chg="del">
        <pc:chgData name="Pavel Klenovsky" userId="b11555e9-a2a8-4800-b85b-b568b1ce1e2e" providerId="ADAL" clId="{A6F03DDE-322C-44E6-B4C7-D89E032C4706}" dt="2025-02-28T09:12:31.798" v="420" actId="47"/>
        <pc:sldMkLst>
          <pc:docMk/>
          <pc:sldMk cId="3822156004" sldId="339"/>
        </pc:sldMkLst>
      </pc:sldChg>
      <pc:sldChg chg="modSp add mod">
        <pc:chgData name="Pavel Klenovsky" userId="b11555e9-a2a8-4800-b85b-b568b1ce1e2e" providerId="ADAL" clId="{A6F03DDE-322C-44E6-B4C7-D89E032C4706}" dt="2025-03-03T07:37:48.727" v="841" actId="6549"/>
        <pc:sldMkLst>
          <pc:docMk/>
          <pc:sldMk cId="3180808390" sldId="349"/>
        </pc:sldMkLst>
        <pc:spChg chg="mod">
          <ac:chgData name="Pavel Klenovsky" userId="b11555e9-a2a8-4800-b85b-b568b1ce1e2e" providerId="ADAL" clId="{A6F03DDE-322C-44E6-B4C7-D89E032C4706}" dt="2025-03-03T07:37:48.727" v="841" actId="6549"/>
          <ac:spMkLst>
            <pc:docMk/>
            <pc:sldMk cId="3180808390" sldId="349"/>
            <ac:spMk id="4" creationId="{00000000-0000-0000-0000-000000000000}"/>
          </ac:spMkLst>
        </pc:spChg>
      </pc:sldChg>
      <pc:sldChg chg="modSp add mod">
        <pc:chgData name="Pavel Klenovsky" userId="b11555e9-a2a8-4800-b85b-b568b1ce1e2e" providerId="ADAL" clId="{A6F03DDE-322C-44E6-B4C7-D89E032C4706}" dt="2025-03-03T07:39:21.253" v="851" actId="207"/>
        <pc:sldMkLst>
          <pc:docMk/>
          <pc:sldMk cId="3577757429" sldId="350"/>
        </pc:sldMkLst>
        <pc:spChg chg="mod">
          <ac:chgData name="Pavel Klenovsky" userId="b11555e9-a2a8-4800-b85b-b568b1ce1e2e" providerId="ADAL" clId="{A6F03DDE-322C-44E6-B4C7-D89E032C4706}" dt="2025-03-03T07:39:21.253" v="851" actId="207"/>
          <ac:spMkLst>
            <pc:docMk/>
            <pc:sldMk cId="3577757429" sldId="350"/>
            <ac:spMk id="4" creationId="{00000000-0000-0000-0000-000000000000}"/>
          </ac:spMkLst>
        </pc:spChg>
      </pc:sldChg>
      <pc:sldChg chg="modSp del mod">
        <pc:chgData name="Pavel Klenovsky" userId="b11555e9-a2a8-4800-b85b-b568b1ce1e2e" providerId="ADAL" clId="{A6F03DDE-322C-44E6-B4C7-D89E032C4706}" dt="2025-03-03T07:40:19.031" v="853" actId="47"/>
        <pc:sldMkLst>
          <pc:docMk/>
          <pc:sldMk cId="54522176" sldId="355"/>
        </pc:sldMkLst>
        <pc:spChg chg="mod">
          <ac:chgData name="Pavel Klenovsky" userId="b11555e9-a2a8-4800-b85b-b568b1ce1e2e" providerId="ADAL" clId="{A6F03DDE-322C-44E6-B4C7-D89E032C4706}" dt="2025-02-28T09:14:56.760" v="441" actId="21"/>
          <ac:spMkLst>
            <pc:docMk/>
            <pc:sldMk cId="54522176" sldId="355"/>
            <ac:spMk id="3" creationId="{B6A6EC63-F05A-45D5-B904-E2E624FEFD15}"/>
          </ac:spMkLst>
        </pc:spChg>
      </pc:sldChg>
      <pc:sldChg chg="modSp mod">
        <pc:chgData name="Pavel Klenovsky" userId="b11555e9-a2a8-4800-b85b-b568b1ce1e2e" providerId="ADAL" clId="{A6F03DDE-322C-44E6-B4C7-D89E032C4706}" dt="2025-03-03T07:36:59.617" v="840" actId="20577"/>
        <pc:sldMkLst>
          <pc:docMk/>
          <pc:sldMk cId="2964648360" sldId="358"/>
        </pc:sldMkLst>
        <pc:spChg chg="mod">
          <ac:chgData name="Pavel Klenovsky" userId="b11555e9-a2a8-4800-b85b-b568b1ce1e2e" providerId="ADAL" clId="{A6F03DDE-322C-44E6-B4C7-D89E032C4706}" dt="2025-02-28T09:09:49.862" v="373" actId="20577"/>
          <ac:spMkLst>
            <pc:docMk/>
            <pc:sldMk cId="2964648360" sldId="358"/>
            <ac:spMk id="2" creationId="{C53D9045-98BE-4F16-8631-6754724E4332}"/>
          </ac:spMkLst>
        </pc:spChg>
        <pc:spChg chg="mod">
          <ac:chgData name="Pavel Klenovsky" userId="b11555e9-a2a8-4800-b85b-b568b1ce1e2e" providerId="ADAL" clId="{A6F03DDE-322C-44E6-B4C7-D89E032C4706}" dt="2025-03-03T07:36:59.617" v="840" actId="20577"/>
          <ac:spMkLst>
            <pc:docMk/>
            <pc:sldMk cId="2964648360" sldId="358"/>
            <ac:spMk id="3" creationId="{B6A6EC63-F05A-45D5-B904-E2E624FEFD15}"/>
          </ac:spMkLst>
        </pc:spChg>
      </pc:sldChg>
      <pc:sldChg chg="del">
        <pc:chgData name="Pavel Klenovsky" userId="b11555e9-a2a8-4800-b85b-b568b1ce1e2e" providerId="ADAL" clId="{A6F03DDE-322C-44E6-B4C7-D89E032C4706}" dt="2025-02-28T09:16:17.896" v="443" actId="47"/>
        <pc:sldMkLst>
          <pc:docMk/>
          <pc:sldMk cId="342378250" sldId="371"/>
        </pc:sldMkLst>
      </pc:sldChg>
      <pc:sldChg chg="del">
        <pc:chgData name="Pavel Klenovsky" userId="b11555e9-a2a8-4800-b85b-b568b1ce1e2e" providerId="ADAL" clId="{A6F03DDE-322C-44E6-B4C7-D89E032C4706}" dt="2025-02-28T08:56:09.326" v="0" actId="47"/>
        <pc:sldMkLst>
          <pc:docMk/>
          <pc:sldMk cId="1618950507" sldId="373"/>
        </pc:sldMkLst>
      </pc:sldChg>
      <pc:sldChg chg="del">
        <pc:chgData name="Pavel Klenovsky" userId="b11555e9-a2a8-4800-b85b-b568b1ce1e2e" providerId="ADAL" clId="{A6F03DDE-322C-44E6-B4C7-D89E032C4706}" dt="2025-02-28T08:56:11.188" v="1" actId="47"/>
        <pc:sldMkLst>
          <pc:docMk/>
          <pc:sldMk cId="97889000" sldId="374"/>
        </pc:sldMkLst>
      </pc:sldChg>
      <pc:sldChg chg="modSp mod">
        <pc:chgData name="Pavel Klenovsky" userId="b11555e9-a2a8-4800-b85b-b568b1ce1e2e" providerId="ADAL" clId="{A6F03DDE-322C-44E6-B4C7-D89E032C4706}" dt="2025-03-03T07:41:39.595" v="854" actId="6549"/>
        <pc:sldMkLst>
          <pc:docMk/>
          <pc:sldMk cId="1079941272" sldId="375"/>
        </pc:sldMkLst>
        <pc:spChg chg="mod">
          <ac:chgData name="Pavel Klenovsky" userId="b11555e9-a2a8-4800-b85b-b568b1ce1e2e" providerId="ADAL" clId="{A6F03DDE-322C-44E6-B4C7-D89E032C4706}" dt="2025-03-03T07:41:39.595" v="854" actId="6549"/>
          <ac:spMkLst>
            <pc:docMk/>
            <pc:sldMk cId="1079941272" sldId="375"/>
            <ac:spMk id="3" creationId="{B6A6EC63-F05A-45D5-B904-E2E624FEFD15}"/>
          </ac:spMkLst>
        </pc:spChg>
      </pc:sldChg>
      <pc:sldChg chg="modSp del mod">
        <pc:chgData name="Pavel Klenovsky" userId="b11555e9-a2a8-4800-b85b-b568b1ce1e2e" providerId="ADAL" clId="{A6F03DDE-322C-44E6-B4C7-D89E032C4706}" dt="2025-03-03T07:38:17.872" v="842" actId="47"/>
        <pc:sldMkLst>
          <pc:docMk/>
          <pc:sldMk cId="1366975118" sldId="376"/>
        </pc:sldMkLst>
      </pc:sldChg>
      <pc:sldChg chg="del">
        <pc:chgData name="Pavel Klenovsky" userId="b11555e9-a2a8-4800-b85b-b568b1ce1e2e" providerId="ADAL" clId="{A6F03DDE-322C-44E6-B4C7-D89E032C4706}" dt="2025-02-28T09:12:37.349" v="421" actId="47"/>
        <pc:sldMkLst>
          <pc:docMk/>
          <pc:sldMk cId="356630050" sldId="2525"/>
        </pc:sldMkLst>
      </pc:sldChg>
      <pc:sldChg chg="del">
        <pc:chgData name="Pavel Klenovsky" userId="b11555e9-a2a8-4800-b85b-b568b1ce1e2e" providerId="ADAL" clId="{A6F03DDE-322C-44E6-B4C7-D89E032C4706}" dt="2025-02-28T09:12:37.914" v="422" actId="47"/>
        <pc:sldMkLst>
          <pc:docMk/>
          <pc:sldMk cId="1490250942" sldId="2526"/>
        </pc:sldMkLst>
      </pc:sldChg>
      <pc:sldChg chg="modSp add mod">
        <pc:chgData name="Pavel Klenovsky" userId="b11555e9-a2a8-4800-b85b-b568b1ce1e2e" providerId="ADAL" clId="{A6F03DDE-322C-44E6-B4C7-D89E032C4706}" dt="2025-03-03T07:42:35.452" v="876" actId="20577"/>
        <pc:sldMkLst>
          <pc:docMk/>
          <pc:sldMk cId="570508151" sldId="2527"/>
        </pc:sldMkLst>
        <pc:spChg chg="mod">
          <ac:chgData name="Pavel Klenovsky" userId="b11555e9-a2a8-4800-b85b-b568b1ce1e2e" providerId="ADAL" clId="{A6F03DDE-322C-44E6-B4C7-D89E032C4706}" dt="2025-02-28T08:59:32.472" v="63" actId="6549"/>
          <ac:spMkLst>
            <pc:docMk/>
            <pc:sldMk cId="570508151" sldId="2527"/>
            <ac:spMk id="2" creationId="{C53D9045-98BE-4F16-8631-6754724E4332}"/>
          </ac:spMkLst>
        </pc:spChg>
        <pc:spChg chg="mod">
          <ac:chgData name="Pavel Klenovsky" userId="b11555e9-a2a8-4800-b85b-b568b1ce1e2e" providerId="ADAL" clId="{A6F03DDE-322C-44E6-B4C7-D89E032C4706}" dt="2025-03-03T07:42:35.452" v="876" actId="20577"/>
          <ac:spMkLst>
            <pc:docMk/>
            <pc:sldMk cId="570508151" sldId="2527"/>
            <ac:spMk id="3" creationId="{B6A6EC63-F05A-45D5-B904-E2E624FEFD15}"/>
          </ac:spMkLst>
        </pc:spChg>
      </pc:sldChg>
      <pc:sldChg chg="add">
        <pc:chgData name="Pavel Klenovsky" userId="b11555e9-a2a8-4800-b85b-b568b1ce1e2e" providerId="ADAL" clId="{A6F03DDE-322C-44E6-B4C7-D89E032C4706}" dt="2025-02-28T09:10:17.832" v="374"/>
        <pc:sldMkLst>
          <pc:docMk/>
          <pc:sldMk cId="3836761053" sldId="2528"/>
        </pc:sldMkLst>
      </pc:sldChg>
      <pc:sldChg chg="modSp add mod">
        <pc:chgData name="Pavel Klenovsky" userId="b11555e9-a2a8-4800-b85b-b568b1ce1e2e" providerId="ADAL" clId="{A6F03DDE-322C-44E6-B4C7-D89E032C4706}" dt="2025-03-03T07:39:45.516" v="852" actId="790"/>
        <pc:sldMkLst>
          <pc:docMk/>
          <pc:sldMk cId="1623914748" sldId="2529"/>
        </pc:sldMkLst>
        <pc:spChg chg="mod">
          <ac:chgData name="Pavel Klenovsky" userId="b11555e9-a2a8-4800-b85b-b568b1ce1e2e" providerId="ADAL" clId="{A6F03DDE-322C-44E6-B4C7-D89E032C4706}" dt="2025-03-03T07:39:45.516" v="852" actId="790"/>
          <ac:spMkLst>
            <pc:docMk/>
            <pc:sldMk cId="1623914748" sldId="2529"/>
            <ac:spMk id="3" creationId="{530D0436-1362-435D-B254-19BB30D0BB5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B3EA16FC-5C2C-4659-B21D-F6A42E029A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5746069-A750-431B-B6EC-534C321C20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76913-52B5-4043-8BC9-66481B81548A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F896B57-8DA2-4220-87B0-ADB80843E8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D186E8-2F9B-478A-A696-33EB38AB89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5B83-0638-4070-9A6F-98153BF737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336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E0766-345A-45FA-882E-A29B3F5FD6DE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510A5-D9CD-4C8A-AC31-820DA5B190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21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3510A5-D9CD-4C8A-AC31-820DA5B190C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383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23A549-E04F-4339-AA2B-935960BE1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C295BD-231B-4CAB-87D7-A42B60631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9EAEA9-EF8B-4CEC-8D34-6C4BAFF82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63C1C-E3BC-4D65-9955-D71647C030DF}" type="datetime1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A58CCC-39B9-4620-95F6-3664BD25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3EDCAA-9F28-4053-8277-9F91A1FF6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59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F934A0-C3A2-4427-9640-66096DDD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2EB66D9-BF88-45AF-B28F-A035EF378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F567DE-A575-4772-B376-E7F53B37F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62A0-D9F4-4ACF-BAE2-7E32DF06068B}" type="datetime1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108007-B675-46B5-A6A9-E19E1E257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D42E2C-CBB6-4FA4-8B4A-83FEF678B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8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315EF96-D375-472B-80C3-DEAED85D88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3C81254-B096-4667-A13F-8735AEECB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E4112A-B49B-47C4-8F18-9FAF0311C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BCFD-1299-49AD-8799-39A85ECED95D}" type="datetime1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A1F7E4-4D8F-4751-9BA6-BECA411C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CCDFC0-1351-4A2F-921B-830A5E6B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1923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39598"/>
                </a:solidFill>
                <a:latin typeface="Montserrat"/>
                <a:cs typeface="Montserrat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75"/>
              </a:spcBef>
            </a:pPr>
            <a:r>
              <a:rPr lang="en-US"/>
              <a:t>2nd Committee meeting, November 3-5, 2021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6D6E7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2700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4596" y="6461099"/>
            <a:ext cx="14604" cy="384810"/>
          </a:xfrm>
          <a:custGeom>
            <a:avLst/>
            <a:gdLst/>
            <a:ahLst/>
            <a:cxnLst/>
            <a:rect l="l" t="t" r="r" b="b"/>
            <a:pathLst>
              <a:path w="14604" h="384809">
                <a:moveTo>
                  <a:pt x="14401" y="0"/>
                </a:moveTo>
                <a:lnTo>
                  <a:pt x="0" y="0"/>
                </a:lnTo>
                <a:lnTo>
                  <a:pt x="0" y="384200"/>
                </a:lnTo>
                <a:lnTo>
                  <a:pt x="14401" y="384200"/>
                </a:lnTo>
                <a:lnTo>
                  <a:pt x="1440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700999"/>
            <a:ext cx="10478135" cy="3456304"/>
          </a:xfrm>
          <a:custGeom>
            <a:avLst/>
            <a:gdLst/>
            <a:ahLst/>
            <a:cxnLst/>
            <a:rect l="l" t="t" r="r" b="b"/>
            <a:pathLst>
              <a:path w="10478135" h="3456304">
                <a:moveTo>
                  <a:pt x="10477550" y="0"/>
                </a:moveTo>
                <a:lnTo>
                  <a:pt x="0" y="0"/>
                </a:lnTo>
                <a:lnTo>
                  <a:pt x="0" y="3456000"/>
                </a:lnTo>
                <a:lnTo>
                  <a:pt x="10477550" y="3456000"/>
                </a:lnTo>
                <a:lnTo>
                  <a:pt x="10477550" y="0"/>
                </a:lnTo>
                <a:close/>
              </a:path>
            </a:pathLst>
          </a:custGeom>
          <a:solidFill>
            <a:srgbClr val="0092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39598"/>
                </a:solidFill>
                <a:latin typeface="Montserrat"/>
                <a:cs typeface="Montserrat"/>
              </a:defRPr>
            </a:lvl1pPr>
          </a:lstStyle>
          <a:p>
            <a:pPr marL="12700" marR="5080">
              <a:lnSpc>
                <a:spcPct val="100000"/>
              </a:lnSpc>
              <a:spcBef>
                <a:spcPts val="75"/>
              </a:spcBef>
            </a:pPr>
            <a:r>
              <a:rPr lang="en-US"/>
              <a:t>2nd Committee meeting, November 3-5, 2021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6D6E71"/>
                </a:solidFill>
                <a:latin typeface="Montserrat"/>
                <a:cs typeface="Montserrat"/>
              </a:defRPr>
            </a:lvl1pPr>
          </a:lstStyle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E8177BF9-F16E-3B49-9CA9-4219C1684F21}"/>
              </a:ext>
            </a:extLst>
          </p:cNvPr>
          <p:cNvSpPr/>
          <p:nvPr userDrawn="1"/>
        </p:nvSpPr>
        <p:spPr>
          <a:xfrm>
            <a:off x="378990" y="436345"/>
            <a:ext cx="4047194" cy="8516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227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5B61A2-807D-45FC-BDB7-E2D09E1D2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10387C-AADB-4778-A84A-5106A3087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EAFAAF-DA4B-48C8-B09D-CAE1FAAFC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FADF-9B83-4171-9E8D-B4DB33AA1C8F}" type="datetime1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4C5516-5F44-4A72-8065-B1B1528C6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D187A1-2D23-4302-BD5B-C6BE2ADF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38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7186C8-4000-4763-9F5E-875E29D7C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7121C7-B20B-4831-834F-9DE9FA372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8ED21C-D501-4F2E-980D-B9EFE267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501E-D076-46D7-889E-943E88DADF4A}" type="datetime1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1B682D-F0DB-4002-954D-5ED8DBFA7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F33E24-815C-459F-BF5F-695B976B5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07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D36F84-862D-442C-85FF-B46D44943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079E68-EBD6-41AE-AAEA-CC110E72E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721960-2132-4DD2-9761-A420F60A8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62F7F9-DAD2-49C0-8BC4-F2E142A44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0D52-8B33-41B1-9602-C1BDBDF14DB5}" type="datetime1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CB8A5F-BAFD-43C7-B63A-50A7E45C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560DDB1-3BC5-4A48-A119-DD7AE80C9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18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2CA1A0-B740-4ACB-AA04-18C3AB48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536665-8C72-487C-A702-FD926507C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20E80A3-F2DB-479B-8264-C24E8DD40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59AE97C-3AF2-42E1-B418-402FEB9E4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69C716D-D584-40A6-9F23-290B1AC02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A2178C1-562F-4748-9690-B852014DE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6C78-3975-43B5-9961-8961E0D8CDF1}" type="datetime1">
              <a:rPr lang="fi-FI" smtClean="0"/>
              <a:t>3.3.2025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AE3E4CF-A239-47B6-83C5-AFF08A676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0922623-9ADC-4E2B-8165-04540606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24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12E732-94BC-477B-94B4-77E0BBF23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7ACF0FB-8032-476F-A912-96ED3B1F3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4019-8BCC-4D0A-8905-68C6CCDBE623}" type="datetime1">
              <a:rPr lang="fi-FI" smtClean="0"/>
              <a:t>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8D6987F-FA49-4773-8A1A-F2808A82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1090426-CD6B-405B-908E-681D3185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13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0742FF5-E7FD-4BC2-85BE-F2B5A439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2600-5729-49E0-A1D3-A33C4F5447B5}" type="datetime1">
              <a:rPr lang="fi-FI" smtClean="0"/>
              <a:t>3.3.2025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BF05AE3-78FC-4D95-8FBA-FF6618999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709FBA3-4916-4076-9DEE-58B75553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75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8645A7-DA4C-496F-BC46-07842A1C5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E45AF4-C107-4D04-B495-8FD6CFECA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83A3902-37B9-4E63-BB50-CE261FBBB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907CEBD-30B4-483A-9736-9CB275ABA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8DEE-4602-4A15-9D51-53C327395000}" type="datetime1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2C7EB1-A0DC-4466-A238-F6F226CE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D56E77-352C-4227-9DAF-87BBE6C2B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30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22C3C6-93B9-4E24-865D-9EF15BB1C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AEEB27E-0133-4A4D-96E4-372EFFA23B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EC6F578-D6F7-4C0F-AD74-5ED99A7C5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1C5F1C-03FC-4A8A-9F77-DD3D1D8E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7452-8500-4782-822E-21FBC3C18276}" type="datetime1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207446-D366-495B-BFCD-1BCC4F5F0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6F01D8-6FFB-4AD7-84BA-04A55657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6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3C86388-E3FA-455C-ACE9-7909A33CE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4B77A9-7CA5-4531-87E6-D17A67F88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D34D01-FE86-4BBC-B22B-04483F91A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4F31-DDE8-4F19-A585-8CF32F2A50C3}" type="datetime1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7B2857-327D-497F-9DE1-CBFBE68790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Committee meeting, November 3-5, 2021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86D069-8A89-4EB3-8E62-F75B09A6E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D3488-E609-4267-A653-A4734D91FA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60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welmec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uidance/ukca-marking-conformity-assessment-and-documentatio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6927" y="2012826"/>
            <a:ext cx="7897660" cy="23070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cs-CZ" sz="5550" spc="-30" dirty="0" err="1">
                <a:solidFill>
                  <a:srgbClr val="FFFFFF"/>
                </a:solidFill>
                <a:latin typeface="Montserrat-Medium"/>
                <a:cs typeface="Montserrat-Medium"/>
              </a:rPr>
              <a:t>News</a:t>
            </a:r>
            <a:r>
              <a:rPr lang="cs-CZ" sz="5550" spc="-30" dirty="0">
                <a:solidFill>
                  <a:srgbClr val="FFFFFF"/>
                </a:solidFill>
                <a:latin typeface="Montserrat-Medium"/>
                <a:cs typeface="Montserrat-Medium"/>
              </a:rPr>
              <a:t> from WELMEC – </a:t>
            </a: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cs-CZ" sz="5550" spc="-30" dirty="0" err="1">
                <a:solidFill>
                  <a:srgbClr val="FFFFFF"/>
                </a:solidFill>
                <a:latin typeface="Montserrat-Medium"/>
                <a:cs typeface="Montserrat-Medium"/>
              </a:rPr>
              <a:t>March</a:t>
            </a:r>
            <a:r>
              <a:rPr lang="cs-CZ" sz="5550" spc="-30" dirty="0">
                <a:solidFill>
                  <a:srgbClr val="FFFFFF"/>
                </a:solidFill>
                <a:latin typeface="Montserrat-Medium"/>
                <a:cs typeface="Montserrat-Medium"/>
              </a:rPr>
              <a:t> 2025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cs-CZ" sz="3200" dirty="0">
                <a:solidFill>
                  <a:schemeClr val="bg1"/>
                </a:solidFill>
                <a:latin typeface="Montserrat-Light"/>
                <a:cs typeface="Montserrat-Light"/>
              </a:rPr>
              <a:t>Pavel Klenovsky, WELMEC Chair</a:t>
            </a:r>
            <a:endParaRPr lang="en-GB" sz="3200" dirty="0">
              <a:solidFill>
                <a:schemeClr val="bg1"/>
              </a:solidFill>
              <a:latin typeface="Montserrat-Light"/>
              <a:cs typeface="Montserrat-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6926" y="4447634"/>
            <a:ext cx="314215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cs-CZ" sz="2400" dirty="0" err="1">
                <a:solidFill>
                  <a:srgbClr val="FFFFFF"/>
                </a:solidFill>
                <a:latin typeface="Montserrat-Light"/>
                <a:cs typeface="Montserrat-Light"/>
              </a:rPr>
              <a:t>March</a:t>
            </a:r>
            <a:r>
              <a:rPr lang="cs-CZ" sz="2400" dirty="0">
                <a:solidFill>
                  <a:srgbClr val="FFFFFF"/>
                </a:solidFill>
                <a:latin typeface="Montserrat-Light"/>
                <a:cs typeface="Montserrat-Light"/>
              </a:rPr>
              <a:t> 3, 2025</a:t>
            </a:r>
            <a:endParaRPr sz="2400" dirty="0">
              <a:latin typeface="Montserrat-Light"/>
              <a:cs typeface="Montserrat-Ligh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456368" y="183168"/>
            <a:ext cx="2680546" cy="560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pic>
        <p:nvPicPr>
          <p:cNvPr id="2060" name="Picture 12" descr="International red cross - презентация онлайн">
            <a:extLst>
              <a:ext uri="{FF2B5EF4-FFF2-40B4-BE49-F238E27FC236}">
                <a16:creationId xmlns:a16="http://schemas.microsoft.com/office/drawing/2014/main" id="{0910A734-8B80-478B-AF62-14AFD8235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631" y="882646"/>
            <a:ext cx="9640737" cy="5404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4FBF336E-669F-48AF-8A9A-5EB48173F762}"/>
              </a:ext>
            </a:extLst>
          </p:cNvPr>
          <p:cNvSpPr txBox="1"/>
          <p:nvPr/>
        </p:nvSpPr>
        <p:spPr>
          <a:xfrm>
            <a:off x="1796641" y="5321945"/>
            <a:ext cx="84973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cs-CZ" sz="3200" b="1" dirty="0">
                <a:solidFill>
                  <a:srgbClr val="000000"/>
                </a:solidFill>
                <a:latin typeface="Arial" panose="020B0604020202020204" pitchFamily="34" charset="0"/>
                <a:hlinkClick r:id="rId4"/>
              </a:rPr>
              <a:t>www.welmec.org</a:t>
            </a:r>
            <a:r>
              <a:rPr lang="cs-CZ" sz="32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cs-CZ" sz="32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24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D9045-98BE-4F16-8631-6754724E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366" y="938372"/>
            <a:ext cx="10515600" cy="640985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Committee</a:t>
            </a:r>
            <a:br>
              <a:rPr lang="cs-CZ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fi-FI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BD064E7-0F88-4EC6-A8C0-E3894F66C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66" y="191714"/>
            <a:ext cx="2194750" cy="542591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B6A6EC63-F05A-45D5-B904-E2E624FEFD15}"/>
              </a:ext>
            </a:extLst>
          </p:cNvPr>
          <p:cNvSpPr/>
          <p:nvPr/>
        </p:nvSpPr>
        <p:spPr>
          <a:xfrm>
            <a:off x="685799" y="1579357"/>
            <a:ext cx="1114914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Next Com meeting will take place between </a:t>
            </a: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June 17-19, 2025 in Bratislava, Slovakia</a:t>
            </a: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Chair-elect 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should be elected to take over as Chair in </a:t>
            </a:r>
            <a:r>
              <a:rPr lang="en-US" sz="2400" noProof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2026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 succeeded in identifying a candidate for Convenorship of </a:t>
            </a:r>
            <a:r>
              <a:rPr lang="en-US" sz="2400" noProof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WG 14 Digital Transformation 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to be elected at the next Com meeting, on the other hand, we are benefiting from many such activities in OIML, BIPM and EURAMET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ToR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for WG 14 – some items:</a:t>
            </a:r>
          </a:p>
          <a:p>
            <a:pPr marL="7200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cybersecurity issues 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 regards regulated measuring instruments (especially important for smart meters)</a:t>
            </a:r>
          </a:p>
          <a:p>
            <a:pPr marL="7200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impact of A</a:t>
            </a:r>
            <a:r>
              <a:rPr lang="cs-CZ" sz="2400" noProof="0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rtificial</a:t>
            </a:r>
            <a:r>
              <a:rPr lang="cs-CZ" sz="2400" noProof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cs-CZ" sz="2400" noProof="0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nteligence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conformity assessment (some instruments already equip</a:t>
            </a:r>
            <a:r>
              <a:rPr lang="cs-CZ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ed with AI – balances) 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55B75B5D-8C50-47F7-B30F-3D770AC4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50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D9045-98BE-4F16-8631-6754724E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12049"/>
            <a:ext cx="10055942" cy="864864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Post-Brexit </a:t>
            </a:r>
            <a:r>
              <a:rPr lang="cs-CZ" sz="32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fi-FI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BD064E7-0F88-4EC6-A8C0-E3894F66C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66" y="191714"/>
            <a:ext cx="2194750" cy="542591"/>
          </a:xfrm>
          <a:prstGeom prst="rect">
            <a:avLst/>
          </a:prstGeom>
        </p:spPr>
      </p:pic>
      <p:sp>
        <p:nvSpPr>
          <p:cNvPr id="6" name="Suorakulmio 5">
            <a:extLst>
              <a:ext uri="{FF2B5EF4-FFF2-40B4-BE49-F238E27FC236}">
                <a16:creationId xmlns:a16="http://schemas.microsoft.com/office/drawing/2014/main" id="{21815245-5AE6-4942-AA97-2D07E135EDF9}"/>
              </a:ext>
            </a:extLst>
          </p:cNvPr>
          <p:cNvSpPr/>
          <p:nvPr/>
        </p:nvSpPr>
        <p:spPr>
          <a:xfrm>
            <a:off x="550817" y="1576913"/>
            <a:ext cx="11090365" cy="4401205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lvl="0">
              <a:spcBef>
                <a:spcPts val="1200"/>
              </a:spcBef>
              <a:buClr>
                <a:srgbClr val="727CA3"/>
              </a:buClr>
              <a:buSzPct val="76000"/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Relations to the UK:</a:t>
            </a:r>
          </a:p>
          <a:p>
            <a:pPr marL="342900" lvl="0" indent="-342900">
              <a:spcBef>
                <a:spcPts val="1200"/>
              </a:spcBef>
              <a:buClr>
                <a:srgbClr val="727CA3"/>
              </a:buClr>
              <a:buSzPct val="76000"/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cs-CZ" sz="24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contact</a:t>
            </a:r>
            <a:r>
              <a:rPr lang="cs-CZ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person for </a:t>
            </a:r>
            <a:r>
              <a:rPr lang="cs-CZ" sz="24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UK: </a:t>
            </a:r>
            <a:r>
              <a:rPr lang="cs-CZ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Mr. Max Hurst</a:t>
            </a:r>
            <a:r>
              <a:rPr lang="cs-CZ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Department for Business and </a:t>
            </a:r>
            <a:r>
              <a:rPr lang="cs-CZ" sz="24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cs-CZ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OPSS</a:t>
            </a:r>
          </a:p>
          <a:p>
            <a:pPr marL="342900" lvl="0" indent="-342900">
              <a:spcBef>
                <a:spcPts val="1200"/>
              </a:spcBef>
              <a:buClr>
                <a:srgbClr val="727CA3"/>
              </a:buClr>
              <a:buSzPct val="76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UK Government has now extended the recognition of the CE marking indefinitely (see </a:t>
            </a:r>
            <a:r>
              <a:rPr lang="en-US" sz="2400" i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3"/>
              </a:rPr>
              <a:t>https://www.gov.uk/guidance/ukca-marking-conformity-assessment-and-documentation 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inclusive</a:t>
            </a:r>
            <a:r>
              <a:rPr lang="cs-CZ" sz="2400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MID and NAWID</a:t>
            </a:r>
            <a:endParaRPr lang="en-US" sz="2400" dirty="0">
              <a:solidFill>
                <a:srgbClr val="00B05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Clr>
                <a:srgbClr val="727CA3"/>
              </a:buClr>
              <a:buSzPct val="76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If it is written 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 the law then </a:t>
            </a:r>
            <a:r>
              <a:rPr lang="en-US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UK, based on the WELMEC </a:t>
            </a:r>
            <a:r>
              <a:rPr lang="cs-CZ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yelaws</a:t>
            </a:r>
            <a:r>
              <a:rPr lang="cs-CZ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(§ 4, no. 1)</a:t>
            </a:r>
            <a:r>
              <a:rPr lang="en-US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might </a:t>
            </a:r>
            <a:r>
              <a:rPr lang="cs-CZ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re-</a:t>
            </a:r>
            <a:r>
              <a:rPr lang="en-US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WELMEC </a:t>
            </a:r>
          </a:p>
          <a:p>
            <a:pPr marL="342900" lvl="0" indent="-342900">
              <a:spcBef>
                <a:spcPts val="1200"/>
              </a:spcBef>
              <a:buClr>
                <a:srgbClr val="727CA3"/>
              </a:buClr>
              <a:buSzPct val="76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would be interesting to know what the position of the European Commission on this issue might be 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FABCD9F-9725-474B-B471-267913F32E33}"/>
              </a:ext>
            </a:extLst>
          </p:cNvPr>
          <p:cNvSpPr txBox="1"/>
          <p:nvPr/>
        </p:nvSpPr>
        <p:spPr>
          <a:xfrm>
            <a:off x="8624171" y="394570"/>
            <a:ext cx="2729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C8D0F44-E05B-4219-A5F4-4C4A5020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9081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D9045-98BE-4F16-8631-6754724E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4625"/>
            <a:ext cx="10515600" cy="964310"/>
          </a:xfrm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recently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in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BD064E7-0F88-4EC6-A8C0-E3894F66C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66" y="191714"/>
            <a:ext cx="2194750" cy="542591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B6A6EC63-F05A-45D5-B904-E2E624FEFD15}"/>
              </a:ext>
            </a:extLst>
          </p:cNvPr>
          <p:cNvSpPr/>
          <p:nvPr/>
        </p:nvSpPr>
        <p:spPr>
          <a:xfrm>
            <a:off x="838199" y="1558935"/>
            <a:ext cx="1056567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Czech Metrology Institute organized for CECIP a face-to-face seminar on </a:t>
            </a: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WELMEC Guide 7.2 on SW on September 24-25 in Prague 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noProof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second round took place on Oct. 16-17</a:t>
            </a: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3rd WELMEC webinar November 27, 2024 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the approved general topic:</a:t>
            </a: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noProof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Applications of digitalization in legal metrology – 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on practical applications (QR codes, EAN), a success, with over 120 participants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OIML TC 12 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(electricity meters + charging stations) meetings in Prague, </a:t>
            </a: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March 10 – 14, 2025 </a:t>
            </a:r>
            <a:r>
              <a:rPr lang="cs-CZ" sz="2400" noProof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 1CD for OIML R 22 ?)</a:t>
            </a:r>
            <a:endParaRPr lang="en-US" sz="2400" noProof="0" dirty="0">
              <a:solidFill>
                <a:srgbClr val="00B05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55B75B5D-8C50-47F7-B30F-3D770AC4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4648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D9045-98BE-4F16-8631-6754724E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4625"/>
            <a:ext cx="10515600" cy="964310"/>
          </a:xfrm>
        </p:spPr>
        <p:txBody>
          <a:bodyPr>
            <a:normAutofit/>
          </a:bodyPr>
          <a:lstStyle/>
          <a:p>
            <a:pPr algn="ctr"/>
            <a:r>
              <a:rPr lang="en-GB" sz="28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GB" sz="2800" b="1" kern="100" baseline="30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rd</a:t>
            </a:r>
            <a:r>
              <a:rPr lang="en-GB" sz="2800" b="1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WELMEC webinar: Digitalization in legal metrology </a:t>
            </a: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BD064E7-0F88-4EC6-A8C0-E3894F66C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66" y="191714"/>
            <a:ext cx="2194750" cy="542591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B6A6EC63-F05A-45D5-B904-E2E624FEFD15}"/>
              </a:ext>
            </a:extLst>
          </p:cNvPr>
          <p:cNvSpPr/>
          <p:nvPr/>
        </p:nvSpPr>
        <p:spPr>
          <a:xfrm>
            <a:off x="620487" y="1348479"/>
            <a:ext cx="10992394" cy="5442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GB" sz="18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November 27, 2024 </a:t>
            </a:r>
            <a:r>
              <a:rPr lang="en-GB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9:00 </a:t>
            </a:r>
            <a:r>
              <a:rPr lang="cs-CZ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13:00 </a:t>
            </a:r>
            <a:r>
              <a:rPr lang="en-GB" sz="1800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on-line</a:t>
            </a:r>
            <a:endParaRPr lang="cs-CZ" sz="1800" kern="1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GB" sz="1800" b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"Recast of WELMEC Software Guides"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Marko </a:t>
            </a:r>
            <a:r>
              <a:rPr lang="en-US" b="1" kern="100" dirty="0" err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Esche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German delegate in WELMEC WG 7 "Software" and Head of PTB's working Group "Metrological Software"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“Practical use of specific extensions in WELMEC Guide 7.2 in digital age”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Martin Koval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Czech delegate in WELMEC WG 7 “Software”, Czech Metrology Institute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“Digitalization of the verification process made on site”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Pavel Klenovsky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Director of Certification,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Stanislav Bajt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Verification technician, Czech Metrology Institute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„QR Code on instruments – Online information regarding verification, random samples extension of the subsequent </a:t>
            </a:r>
            <a:r>
              <a:rPr lang="en-US" b="1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verficiation</a:t>
            </a:r>
            <a:r>
              <a:rPr lang="en-US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period and/or certification according to the MID“ 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by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Petra Milota 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kern="100" dirty="0" err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Bundesamt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ü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 </a:t>
            </a:r>
            <a:r>
              <a:rPr lang="en-US" kern="100" dirty="0" err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Vermessungswesen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BEV Austria)</a:t>
            </a: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„Data transfer &amp; processing of machine-readable reports – Validation &amp; verification of document-oriented data models and their usage for digital certificates“</a:t>
            </a:r>
            <a:r>
              <a:rPr lang="en-US" b="1" dirty="0">
                <a:effectLst/>
                <a:ea typeface="Times New Roman" panose="02020603050405020304" pitchFamily="18" charset="0"/>
              </a:rPr>
              <a:t> 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by </a:t>
            </a:r>
            <a:r>
              <a:rPr lang="en-US" b="1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Joao-Pedro Santos da Costa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kern="100" dirty="0" err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Bundesamt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ü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  </a:t>
            </a:r>
            <a:r>
              <a:rPr lang="en-US" kern="100" dirty="0" err="1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Vermessungswesen</a:t>
            </a:r>
            <a:r>
              <a:rPr lang="en-US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BEV Austria)</a:t>
            </a:r>
            <a:r>
              <a:rPr lang="en-US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„Applied solutions for digitalization of verification of measuring instruments used in Slovakia“ </a:t>
            </a:r>
            <a:r>
              <a:rPr lang="en-US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– by </a:t>
            </a:r>
            <a:r>
              <a:rPr lang="en-US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Dušan Šmigura</a:t>
            </a:r>
            <a:r>
              <a:rPr lang="cs-CZ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,</a:t>
            </a:r>
            <a:r>
              <a:rPr lang="en-US" b="1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member</a:t>
            </a:r>
            <a:r>
              <a:rPr lang="cs-CZ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of</a:t>
            </a:r>
            <a:r>
              <a:rPr lang="cs-CZ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WELMEC WG 7 </a:t>
            </a:r>
            <a:r>
              <a:rPr lang="en-US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Sloval</a:t>
            </a:r>
            <a:r>
              <a:rPr lang="en-US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Legal Metrology Slovakia)</a:t>
            </a:r>
            <a:endParaRPr lang="en-US" dirty="0">
              <a:solidFill>
                <a:srgbClr val="0070C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55B75B5D-8C50-47F7-B30F-3D770AC4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76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D9045-98BE-4F16-8631-6754724E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4625"/>
            <a:ext cx="10515600" cy="964310"/>
          </a:xfrm>
        </p:spPr>
        <p:txBody>
          <a:bodyPr>
            <a:normAutofit/>
          </a:bodyPr>
          <a:lstStyle/>
          <a:p>
            <a:pPr algn="ctr"/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Shortly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MID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targeted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amendment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lang="fi-FI" sz="2800" u="sng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BD064E7-0F88-4EC6-A8C0-E3894F66C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66" y="191714"/>
            <a:ext cx="2194750" cy="542591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B6A6EC63-F05A-45D5-B904-E2E624FEFD15}"/>
              </a:ext>
            </a:extLst>
          </p:cNvPr>
          <p:cNvSpPr/>
          <p:nvPr/>
        </p:nvSpPr>
        <p:spPr>
          <a:xfrm>
            <a:off x="777240" y="1372529"/>
            <a:ext cx="1067888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s-Latn-BA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WELMEC approached by the European Commission on </a:t>
            </a:r>
            <a:r>
              <a:rPr lang="bs-Latn-BA" sz="24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 24, 2023 </a:t>
            </a:r>
            <a:r>
              <a:rPr lang="bs-Latn-BA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question whether WELMEC would be able to </a:t>
            </a:r>
            <a:r>
              <a:rPr lang="bs-Latn-BA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documents to close the existing gaps in MID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s-Latn-BA" sz="24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view of a close summer recess ExBo immediately formed </a:t>
            </a:r>
            <a:r>
              <a:rPr lang="bs-Latn-BA" sz="24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drafting groups to Annex I, gasmeters, CNG and H2 dispensers, DC electricity meters and charging stations for EV, thermal energy meters – cooling</a:t>
            </a: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55B75B5D-8C50-47F7-B30F-3D770AC4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9941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6765" y="825198"/>
            <a:ext cx="882594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text by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EUCOM </a:t>
            </a:r>
            <a:endParaRPr sz="2800" dirty="0"/>
          </a:p>
        </p:txBody>
      </p:sp>
      <p:sp>
        <p:nvSpPr>
          <p:cNvPr id="3" name="object 3"/>
          <p:cNvSpPr/>
          <p:nvPr/>
        </p:nvSpPr>
        <p:spPr>
          <a:xfrm>
            <a:off x="158495" y="192023"/>
            <a:ext cx="2194560" cy="5425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ct 4"/>
              <p:cNvSpPr txBox="1"/>
              <p:nvPr/>
            </p:nvSpPr>
            <p:spPr>
              <a:xfrm>
                <a:off x="849579" y="1428115"/>
                <a:ext cx="9857740" cy="3198311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355600" marR="71755" indent="-342900">
                  <a:spcBef>
                    <a:spcPts val="600"/>
                  </a:spcBef>
                  <a:buFontTx/>
                  <a:buChar char="•"/>
                  <a:tabLst>
                    <a:tab pos="354965" algn="l"/>
                    <a:tab pos="355600" algn="l"/>
                  </a:tabLst>
                </a:pPr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on </a:t>
                </a:r>
                <a:r>
                  <a:rPr lang="en-US" sz="2400" spc="-2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Nov. 29, 2025 </a:t>
                </a:r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legal text of the proposal adopted by the College of Commissioners </a:t>
                </a:r>
              </a:p>
              <a:p>
                <a:pPr marL="355600" marR="71755" indent="-342900">
                  <a:spcBef>
                    <a:spcPts val="600"/>
                  </a:spcBef>
                  <a:buFontTx/>
                  <a:buChar char="•"/>
                  <a:tabLst>
                    <a:tab pos="354965" algn="l"/>
                    <a:tab pos="355600" algn="l"/>
                  </a:tabLst>
                </a:pPr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radical turn: the delegated act (art. 47 of MID) cannot be used </a:t>
                </a:r>
                <a14:m>
                  <m:oMath xmlns:m="http://schemas.openxmlformats.org/officeDocument/2006/math">
                    <m:r>
                      <a:rPr lang="en-US" sz="2400" i="1" spc="-20" smtClean="0">
                        <a:solidFill>
                          <a:srgbClr val="006F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→</m:t>
                    </m:r>
                  </m:oMath>
                </a14:m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the amendment will have to be approved by </a:t>
                </a:r>
                <a:r>
                  <a:rPr lang="en-US" sz="2400" spc="-2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co-decision </a:t>
                </a:r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!</a:t>
                </a:r>
              </a:p>
              <a:p>
                <a:pPr marL="355600" marR="71755" indent="-342900">
                  <a:spcBef>
                    <a:spcPts val="600"/>
                  </a:spcBef>
                  <a:buFontTx/>
                  <a:buChar char="•"/>
                  <a:tabLst>
                    <a:tab pos="354965" algn="l"/>
                    <a:tab pos="355600" algn="l"/>
                  </a:tabLst>
                </a:pPr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consequence: </a:t>
                </a:r>
                <a:r>
                  <a:rPr lang="en-US" sz="2400" spc="-2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more changes could have been included !</a:t>
                </a:r>
              </a:p>
              <a:p>
                <a:pPr marL="355600" marR="71755" indent="-342900">
                  <a:spcBef>
                    <a:spcPts val="600"/>
                  </a:spcBef>
                  <a:buFontTx/>
                  <a:buChar char="•"/>
                  <a:tabLst>
                    <a:tab pos="354965" algn="l"/>
                    <a:tab pos="355600" algn="l"/>
                  </a:tabLst>
                </a:pPr>
                <a:r>
                  <a:rPr lang="en-US" sz="2400" spc="-20" dirty="0">
                    <a:solidFill>
                      <a:srgbClr val="006F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 general: given the limited mandate for the amendment the proposed changes are basically acceptable, the EUCOM even </a:t>
                </a:r>
                <a:r>
                  <a:rPr lang="en-US" sz="2400" spc="-2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added the cooling kind of thermal energy meters </a:t>
                </a:r>
              </a:p>
            </p:txBody>
          </p:sp>
        </mc:Choice>
        <mc:Fallback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79" y="1428115"/>
                <a:ext cx="9857740" cy="3198311"/>
              </a:xfrm>
              <a:prstGeom prst="rect">
                <a:avLst/>
              </a:prstGeom>
              <a:blipFill>
                <a:blip r:embed="rId3"/>
                <a:stretch>
                  <a:fillRect l="-1608" t="-2286" r="-1484" b="-49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/>
          <p:nvPr/>
        </p:nvSpPr>
        <p:spPr>
          <a:xfrm>
            <a:off x="11171681" y="6465214"/>
            <a:ext cx="1028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99BAB3-1E46-9C0A-28A9-D110185326D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068557" y="6465214"/>
            <a:ext cx="2317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2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cs-CZ" smtClean="0"/>
              <a:pPr marL="38100">
                <a:lnSpc>
                  <a:spcPts val="1240"/>
                </a:lnSpc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0808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6765" y="825198"/>
            <a:ext cx="882594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</a:t>
            </a:r>
            <a:r>
              <a:rPr lang="cs-CZ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</a:t>
            </a:r>
            <a:r>
              <a:rPr lang="cs-CZ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800" dirty="0"/>
          </a:p>
        </p:txBody>
      </p:sp>
      <p:sp>
        <p:nvSpPr>
          <p:cNvPr id="3" name="object 3"/>
          <p:cNvSpPr/>
          <p:nvPr/>
        </p:nvSpPr>
        <p:spPr>
          <a:xfrm>
            <a:off x="158495" y="192023"/>
            <a:ext cx="2194560" cy="5425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49579" y="1428115"/>
            <a:ext cx="9857740" cy="43216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1755" indent="-342900">
              <a:spcBef>
                <a:spcPts val="60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400" spc="-2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EVSEs</a:t>
            </a: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cs-CZ" sz="2400" spc="-20" dirty="0">
              <a:solidFill>
                <a:srgbClr val="006F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marR="71755" indent="-342900">
              <a:spcBef>
                <a:spcPts val="60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400" spc="-2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accuracy classes </a:t>
            </a: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remained without assignment to the specification of residential, light industrial and commercial specification - no </a:t>
            </a:r>
            <a:r>
              <a:rPr lang="en-US" sz="2400" spc="-20" dirty="0" err="1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harmonisation</a:t>
            </a: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will generate confusion in the field</a:t>
            </a:r>
          </a:p>
          <a:p>
            <a:pPr marL="540000" marR="71755" indent="-342900">
              <a:spcBef>
                <a:spcPts val="60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general: some countries </a:t>
            </a:r>
            <a:r>
              <a:rPr lang="cs-CZ" sz="2400" spc="-20" dirty="0" err="1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cs-CZ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afraid of </a:t>
            </a:r>
            <a:r>
              <a:rPr lang="en-US" sz="2400" spc="-2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over-regulation</a:t>
            </a:r>
          </a:p>
          <a:p>
            <a:pPr marL="355600" marR="71755" indent="-342900">
              <a:spcBef>
                <a:spcPts val="180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400" spc="-2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Annex V on electrical energy meters</a:t>
            </a: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the most controversial: </a:t>
            </a:r>
          </a:p>
          <a:p>
            <a:pPr marL="540000" marR="71755" indent="-342900">
              <a:spcBef>
                <a:spcPts val="60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reactive power being a part of any smart meter still missing</a:t>
            </a:r>
          </a:p>
          <a:p>
            <a:pPr marL="540000" marR="71755" indent="-342900">
              <a:spcBef>
                <a:spcPts val="60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400"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common table of disturbances cannot serve both AC and DC meters (a conflict with the EN standard for DC meters)</a:t>
            </a:r>
          </a:p>
          <a:p>
            <a:pPr marL="355600" marR="71755" indent="-342900">
              <a:spcBef>
                <a:spcPts val="600"/>
              </a:spcBef>
              <a:buFontTx/>
              <a:buChar char="•"/>
              <a:tabLst>
                <a:tab pos="354965" algn="l"/>
                <a:tab pos="355600" algn="l"/>
              </a:tabLst>
            </a:pPr>
            <a:endParaRPr lang="en-US" sz="2400" spc="-20" dirty="0">
              <a:solidFill>
                <a:srgbClr val="006F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71681" y="6465214"/>
            <a:ext cx="1028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99BAB3-1E46-9C0A-28A9-D110185326D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068557" y="6465214"/>
            <a:ext cx="2317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2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cs-CZ" smtClean="0"/>
              <a:pPr marL="38100">
                <a:lnSpc>
                  <a:spcPts val="1240"/>
                </a:lnSpc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7757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D9045-98BE-4F16-8631-6754724E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0756"/>
            <a:ext cx="10515600" cy="713581"/>
          </a:xfrm>
        </p:spPr>
        <p:txBody>
          <a:bodyPr>
            <a:normAutofit/>
          </a:bodyPr>
          <a:lstStyle/>
          <a:p>
            <a:pPr algn="ctr"/>
            <a:r>
              <a:rPr lang="cs-CZ" sz="3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Cooperation</a:t>
            </a:r>
            <a:r>
              <a:rPr lang="cs-CZ" sz="3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3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EURAMET</a:t>
            </a:r>
            <a:endParaRPr lang="fi-FI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5BD064E7-0F88-4EC6-A8C0-E3894F66C4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66" y="191714"/>
            <a:ext cx="2194750" cy="542591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530D0436-1362-435D-B254-19BB30D0BB58}"/>
              </a:ext>
            </a:extLst>
          </p:cNvPr>
          <p:cNvSpPr/>
          <p:nvPr/>
        </p:nvSpPr>
        <p:spPr>
          <a:xfrm>
            <a:off x="1001403" y="1560596"/>
            <a:ext cx="1018919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both organizations together with some others in Europe from the field of standardization will join the inter-regional cooperation </a:t>
            </a:r>
            <a:r>
              <a:rPr lang="en-US" sz="2400" noProof="0" dirty="0" err="1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IQNet</a:t>
            </a:r>
            <a:endParaRPr lang="en-US" sz="2400" noProof="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WELMEC works closely with EURAMET on processing of the current call of </a:t>
            </a: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EPM</a:t>
            </a:r>
            <a:r>
              <a:rPr lang="en-US" sz="2400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is prepared to support preparations of JRPs for the subsequent </a:t>
            </a:r>
            <a:r>
              <a:rPr lang="en-US" sz="2400" noProof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Regulatory call in 2025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WELMEC has sent to the ECOM a </a:t>
            </a: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supporting letter for the subsequent research </a:t>
            </a:r>
            <a:r>
              <a:rPr lang="en-US" sz="2400" noProof="0" dirty="0" err="1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programme</a:t>
            </a:r>
            <a:r>
              <a:rPr lang="en-US" sz="2400" noProof="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after EPM (in 10th FP) to be administered by EURAMET</a:t>
            </a:r>
            <a:endParaRPr lang="en-US" sz="2400" noProof="0" dirty="0">
              <a:solidFill>
                <a:srgbClr val="0070C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D14A48-5778-4A58-8171-CA2012D4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D3488-E609-4267-A653-A4734D91FAC7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91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10629</TotalTime>
  <Words>894</Words>
  <Application>Microsoft Office PowerPoint</Application>
  <PresentationFormat>Širokoúhlá obrazovka</PresentationFormat>
  <Paragraphs>62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Montserrat</vt:lpstr>
      <vt:lpstr>Montserrat-Light</vt:lpstr>
      <vt:lpstr>Montserrat-Medium</vt:lpstr>
      <vt:lpstr>Times New Roman</vt:lpstr>
      <vt:lpstr>Office-teema</vt:lpstr>
      <vt:lpstr>Prezentace aplikace PowerPoint</vt:lpstr>
      <vt:lpstr> Committee </vt:lpstr>
      <vt:lpstr>Post-Brexit situation   </vt:lpstr>
      <vt:lpstr>Technical work  - recently and in near future </vt:lpstr>
      <vt:lpstr>3rd WELMEC webinar: Digitalization in legal metrology  </vt:lpstr>
      <vt:lpstr>Shortly about the MID targeted amendment process</vt:lpstr>
      <vt:lpstr>Publication of the legal text by the EUCOM </vt:lpstr>
      <vt:lpstr>Technical comments </vt:lpstr>
      <vt:lpstr>Cooperation with EURAMET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Valkeapää Tuomo (Tukes)</dc:creator>
  <cp:lastModifiedBy>Pavel Klenovsky</cp:lastModifiedBy>
  <cp:revision>253</cp:revision>
  <dcterms:created xsi:type="dcterms:W3CDTF">2021-03-05T12:48:21Z</dcterms:created>
  <dcterms:modified xsi:type="dcterms:W3CDTF">2025-03-03T07:42:43Z</dcterms:modified>
</cp:coreProperties>
</file>